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78" r:id="rId3"/>
    <p:sldId id="295" r:id="rId4"/>
    <p:sldId id="290" r:id="rId5"/>
    <p:sldId id="294" r:id="rId6"/>
    <p:sldId id="280" r:id="rId7"/>
    <p:sldId id="293" r:id="rId8"/>
    <p:sldId id="281" r:id="rId9"/>
    <p:sldId id="284" r:id="rId10"/>
    <p:sldId id="282" r:id="rId11"/>
    <p:sldId id="283" r:id="rId12"/>
    <p:sldId id="286" r:id="rId13"/>
    <p:sldId id="291" r:id="rId14"/>
    <p:sldId id="29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35C7D5-8466-46A0-AC15-91E7FCD755F4}"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14CC136B-42C6-48BA-A155-48D8D076C899}">
      <dgm:prSet custT="1"/>
      <dgm:spPr/>
      <dgm:t>
        <a:bodyPr/>
        <a:lstStyle/>
        <a:p>
          <a:pPr>
            <a:lnSpc>
              <a:spcPct val="100000"/>
            </a:lnSpc>
          </a:pPr>
          <a:r>
            <a:rPr lang="en-CA" sz="1400" dirty="0"/>
            <a:t>Investigate the reason for cancellation of orders. If the cancellation was a customer decision, then for the following years we could predict an approximate number of cancellations considering an increase or decrease on sales every year. The objective of this strategy is to make just enough vehicles for the company to avoid costs on building vehicles that will not sell.</a:t>
          </a:r>
          <a:endParaRPr lang="en-US" sz="1400" dirty="0"/>
        </a:p>
      </dgm:t>
    </dgm:pt>
    <dgm:pt modelId="{35F25C89-AAF1-4008-8899-9B9176BBE2C2}" type="parTrans" cxnId="{1F6D2266-14F0-45CE-BA37-7889EE014DE6}">
      <dgm:prSet/>
      <dgm:spPr/>
      <dgm:t>
        <a:bodyPr/>
        <a:lstStyle/>
        <a:p>
          <a:endParaRPr lang="en-US" sz="2400"/>
        </a:p>
      </dgm:t>
    </dgm:pt>
    <dgm:pt modelId="{22428C5C-A506-423C-90E3-A6532392DE5F}" type="sibTrans" cxnId="{1F6D2266-14F0-45CE-BA37-7889EE014DE6}">
      <dgm:prSet/>
      <dgm:spPr/>
      <dgm:t>
        <a:bodyPr/>
        <a:lstStyle/>
        <a:p>
          <a:pPr>
            <a:lnSpc>
              <a:spcPct val="100000"/>
            </a:lnSpc>
          </a:pPr>
          <a:endParaRPr lang="en-US" sz="2400"/>
        </a:p>
      </dgm:t>
    </dgm:pt>
    <dgm:pt modelId="{6F43E214-6D24-477C-BF0C-AF3956D16616}">
      <dgm:prSet custT="1"/>
      <dgm:spPr/>
      <dgm:t>
        <a:bodyPr/>
        <a:lstStyle/>
        <a:p>
          <a:pPr>
            <a:lnSpc>
              <a:spcPct val="100000"/>
            </a:lnSpc>
          </a:pPr>
          <a:r>
            <a:rPr lang="en-CA" sz="1400" dirty="0"/>
            <a:t>If the cancellation was a decision of the maker, investigate the causes, any bottlenecks in the process. The objective is to create a strategy to avoid future cancellations, which is directly impacting revenue.</a:t>
          </a:r>
          <a:endParaRPr lang="en-US" sz="1400" dirty="0"/>
        </a:p>
      </dgm:t>
    </dgm:pt>
    <dgm:pt modelId="{41D576BA-3B2F-46F4-B2AD-ADEC201E8760}" type="parTrans" cxnId="{25F61755-E10B-466C-9F01-DCC2253194EE}">
      <dgm:prSet/>
      <dgm:spPr/>
      <dgm:t>
        <a:bodyPr/>
        <a:lstStyle/>
        <a:p>
          <a:endParaRPr lang="en-US" sz="2400"/>
        </a:p>
      </dgm:t>
    </dgm:pt>
    <dgm:pt modelId="{F636903F-2400-4AD8-A652-EB43255B89EA}" type="sibTrans" cxnId="{25F61755-E10B-466C-9F01-DCC2253194EE}">
      <dgm:prSet/>
      <dgm:spPr/>
      <dgm:t>
        <a:bodyPr/>
        <a:lstStyle/>
        <a:p>
          <a:pPr>
            <a:lnSpc>
              <a:spcPct val="100000"/>
            </a:lnSpc>
          </a:pPr>
          <a:endParaRPr lang="en-US" sz="2400"/>
        </a:p>
      </dgm:t>
    </dgm:pt>
    <dgm:pt modelId="{76D3403F-A454-4446-B264-C8CEC2F58A40}">
      <dgm:prSet custT="1"/>
      <dgm:spPr/>
      <dgm:t>
        <a:bodyPr/>
        <a:lstStyle/>
        <a:p>
          <a:pPr>
            <a:lnSpc>
              <a:spcPct val="100000"/>
            </a:lnSpc>
          </a:pPr>
          <a:r>
            <a:rPr lang="en-CA" sz="1400"/>
            <a:t>By identifying the seasonality in which customers decide to buy most vehicles we could implement marketing strategies to increase those sales.</a:t>
          </a:r>
          <a:endParaRPr lang="en-US" sz="1400"/>
        </a:p>
      </dgm:t>
    </dgm:pt>
    <dgm:pt modelId="{16533C13-CC77-4B8B-BC81-925E92E58519}" type="parTrans" cxnId="{04B570EB-AC1C-469C-B34A-6B10BEB52698}">
      <dgm:prSet/>
      <dgm:spPr/>
      <dgm:t>
        <a:bodyPr/>
        <a:lstStyle/>
        <a:p>
          <a:endParaRPr lang="en-US" sz="2400"/>
        </a:p>
      </dgm:t>
    </dgm:pt>
    <dgm:pt modelId="{759A68C6-0D6C-4595-ABBD-F14647999119}" type="sibTrans" cxnId="{04B570EB-AC1C-469C-B34A-6B10BEB52698}">
      <dgm:prSet/>
      <dgm:spPr/>
      <dgm:t>
        <a:bodyPr/>
        <a:lstStyle/>
        <a:p>
          <a:pPr>
            <a:lnSpc>
              <a:spcPct val="100000"/>
            </a:lnSpc>
          </a:pPr>
          <a:endParaRPr lang="en-US" sz="2400"/>
        </a:p>
      </dgm:t>
    </dgm:pt>
    <dgm:pt modelId="{1D61D259-A064-4A70-B9ED-285A696996AE}">
      <dgm:prSet custT="1"/>
      <dgm:spPr/>
      <dgm:t>
        <a:bodyPr/>
        <a:lstStyle/>
        <a:p>
          <a:pPr>
            <a:lnSpc>
              <a:spcPct val="100000"/>
            </a:lnSpc>
          </a:pPr>
          <a:r>
            <a:rPr lang="en-CA" sz="1400"/>
            <a:t>We could implement marketing strategies in countries that have potential for selling classic cars after doing some research we could compare our sales data with those countries and optimize our marketing strategy to take advantage of the market.</a:t>
          </a:r>
          <a:endParaRPr lang="en-US" sz="1400"/>
        </a:p>
      </dgm:t>
    </dgm:pt>
    <dgm:pt modelId="{40ED53CE-376A-4D88-B538-7C769D888750}" type="parTrans" cxnId="{7937C0DB-0173-420E-8E7B-342C0F9ABF9A}">
      <dgm:prSet/>
      <dgm:spPr/>
      <dgm:t>
        <a:bodyPr/>
        <a:lstStyle/>
        <a:p>
          <a:endParaRPr lang="en-US" sz="2400"/>
        </a:p>
      </dgm:t>
    </dgm:pt>
    <dgm:pt modelId="{AF81964F-4241-48F3-94E8-489DBED12B9F}" type="sibTrans" cxnId="{7937C0DB-0173-420E-8E7B-342C0F9ABF9A}">
      <dgm:prSet/>
      <dgm:spPr/>
      <dgm:t>
        <a:bodyPr/>
        <a:lstStyle/>
        <a:p>
          <a:endParaRPr lang="en-US" sz="2400"/>
        </a:p>
      </dgm:t>
    </dgm:pt>
    <dgm:pt modelId="{C78E025E-E177-4A93-818D-FBB654B5EF51}" type="pres">
      <dgm:prSet presAssocID="{A935C7D5-8466-46A0-AC15-91E7FCD755F4}" presName="root" presStyleCnt="0">
        <dgm:presLayoutVars>
          <dgm:dir/>
          <dgm:resizeHandles val="exact"/>
        </dgm:presLayoutVars>
      </dgm:prSet>
      <dgm:spPr/>
    </dgm:pt>
    <dgm:pt modelId="{59224F48-2E55-455D-A516-13A5FF9537A6}" type="pres">
      <dgm:prSet presAssocID="{A935C7D5-8466-46A0-AC15-91E7FCD755F4}" presName="container" presStyleCnt="0">
        <dgm:presLayoutVars>
          <dgm:dir/>
          <dgm:resizeHandles val="exact"/>
        </dgm:presLayoutVars>
      </dgm:prSet>
      <dgm:spPr/>
    </dgm:pt>
    <dgm:pt modelId="{8A3453A8-D2D7-4369-87F0-E000B53029F1}" type="pres">
      <dgm:prSet presAssocID="{14CC136B-42C6-48BA-A155-48D8D076C899}" presName="compNode" presStyleCnt="0"/>
      <dgm:spPr/>
    </dgm:pt>
    <dgm:pt modelId="{EE127C6F-32FA-4A3F-9A80-F388A4EABF81}" type="pres">
      <dgm:prSet presAssocID="{14CC136B-42C6-48BA-A155-48D8D076C899}" presName="iconBgRect" presStyleLbl="bgShp" presStyleIdx="0" presStyleCnt="4"/>
      <dgm:spPr/>
    </dgm:pt>
    <dgm:pt modelId="{36DCB913-3B2D-47C3-AC37-479DFAE42863}" type="pres">
      <dgm:prSet presAssocID="{14CC136B-42C6-48BA-A155-48D8D076C89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Forbidden"/>
        </a:ext>
      </dgm:extLst>
    </dgm:pt>
    <dgm:pt modelId="{B889E51B-C34D-41FF-99A9-2A66C9445AD9}" type="pres">
      <dgm:prSet presAssocID="{14CC136B-42C6-48BA-A155-48D8D076C899}" presName="spaceRect" presStyleCnt="0"/>
      <dgm:spPr/>
    </dgm:pt>
    <dgm:pt modelId="{F9B63AE3-D3DB-4E02-A94D-85412A9AC178}" type="pres">
      <dgm:prSet presAssocID="{14CC136B-42C6-48BA-A155-48D8D076C899}" presName="textRect" presStyleLbl="revTx" presStyleIdx="0" presStyleCnt="4">
        <dgm:presLayoutVars>
          <dgm:chMax val="1"/>
          <dgm:chPref val="1"/>
        </dgm:presLayoutVars>
      </dgm:prSet>
      <dgm:spPr/>
    </dgm:pt>
    <dgm:pt modelId="{42A795E2-9879-4EE9-91E4-DEC494D29014}" type="pres">
      <dgm:prSet presAssocID="{22428C5C-A506-423C-90E3-A6532392DE5F}" presName="sibTrans" presStyleLbl="sibTrans2D1" presStyleIdx="0" presStyleCnt="0"/>
      <dgm:spPr/>
    </dgm:pt>
    <dgm:pt modelId="{869652CB-028A-4FDC-A143-B9B81E9940C1}" type="pres">
      <dgm:prSet presAssocID="{6F43E214-6D24-477C-BF0C-AF3956D16616}" presName="compNode" presStyleCnt="0"/>
      <dgm:spPr/>
    </dgm:pt>
    <dgm:pt modelId="{D9F2FE77-9E68-41F1-B429-03553DEF289E}" type="pres">
      <dgm:prSet presAssocID="{6F43E214-6D24-477C-BF0C-AF3956D16616}" presName="iconBgRect" presStyleLbl="bgShp" presStyleIdx="1" presStyleCnt="4"/>
      <dgm:spPr/>
    </dgm:pt>
    <dgm:pt modelId="{FC91DECB-956B-4B12-88A4-A1045C32366B}" type="pres">
      <dgm:prSet presAssocID="{6F43E214-6D24-477C-BF0C-AF3956D16616}"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agnifying glass"/>
        </a:ext>
      </dgm:extLst>
    </dgm:pt>
    <dgm:pt modelId="{B4DF76A1-4CD3-4C70-ADCD-C4803F945070}" type="pres">
      <dgm:prSet presAssocID="{6F43E214-6D24-477C-BF0C-AF3956D16616}" presName="spaceRect" presStyleCnt="0"/>
      <dgm:spPr/>
    </dgm:pt>
    <dgm:pt modelId="{5F4CC896-27A6-4721-A63F-A6509588A911}" type="pres">
      <dgm:prSet presAssocID="{6F43E214-6D24-477C-BF0C-AF3956D16616}" presName="textRect" presStyleLbl="revTx" presStyleIdx="1" presStyleCnt="4">
        <dgm:presLayoutVars>
          <dgm:chMax val="1"/>
          <dgm:chPref val="1"/>
        </dgm:presLayoutVars>
      </dgm:prSet>
      <dgm:spPr/>
    </dgm:pt>
    <dgm:pt modelId="{68A28A1C-03D7-4CBE-A64E-44FBF5628954}" type="pres">
      <dgm:prSet presAssocID="{F636903F-2400-4AD8-A652-EB43255B89EA}" presName="sibTrans" presStyleLbl="sibTrans2D1" presStyleIdx="0" presStyleCnt="0"/>
      <dgm:spPr/>
    </dgm:pt>
    <dgm:pt modelId="{0786701C-DCD2-4855-AD0D-E3CBA2FA61A4}" type="pres">
      <dgm:prSet presAssocID="{76D3403F-A454-4446-B264-C8CEC2F58A40}" presName="compNode" presStyleCnt="0"/>
      <dgm:spPr/>
    </dgm:pt>
    <dgm:pt modelId="{C213192B-79D0-4F69-90C1-14060F09A8FE}" type="pres">
      <dgm:prSet presAssocID="{76D3403F-A454-4446-B264-C8CEC2F58A40}" presName="iconBgRect" presStyleLbl="bgShp" presStyleIdx="2" presStyleCnt="4"/>
      <dgm:spPr/>
    </dgm:pt>
    <dgm:pt modelId="{9C8F5DA5-226B-4875-A105-0C80DBE85D61}" type="pres">
      <dgm:prSet presAssocID="{76D3403F-A454-4446-B264-C8CEC2F58A4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usiness Growth"/>
        </a:ext>
      </dgm:extLst>
    </dgm:pt>
    <dgm:pt modelId="{961F11E2-F412-46B4-9B36-9B68B59F1FB2}" type="pres">
      <dgm:prSet presAssocID="{76D3403F-A454-4446-B264-C8CEC2F58A40}" presName="spaceRect" presStyleCnt="0"/>
      <dgm:spPr/>
    </dgm:pt>
    <dgm:pt modelId="{A3CCEBAB-4236-42AD-91E5-94D2E2C44176}" type="pres">
      <dgm:prSet presAssocID="{76D3403F-A454-4446-B264-C8CEC2F58A40}" presName="textRect" presStyleLbl="revTx" presStyleIdx="2" presStyleCnt="4">
        <dgm:presLayoutVars>
          <dgm:chMax val="1"/>
          <dgm:chPref val="1"/>
        </dgm:presLayoutVars>
      </dgm:prSet>
      <dgm:spPr/>
    </dgm:pt>
    <dgm:pt modelId="{BBDD66F9-54B4-4487-A77B-B9355406FC6C}" type="pres">
      <dgm:prSet presAssocID="{759A68C6-0D6C-4595-ABBD-F14647999119}" presName="sibTrans" presStyleLbl="sibTrans2D1" presStyleIdx="0" presStyleCnt="0"/>
      <dgm:spPr/>
    </dgm:pt>
    <dgm:pt modelId="{A176378E-5C2C-44D8-AA43-ED54E8057FF5}" type="pres">
      <dgm:prSet presAssocID="{1D61D259-A064-4A70-B9ED-285A696996AE}" presName="compNode" presStyleCnt="0"/>
      <dgm:spPr/>
    </dgm:pt>
    <dgm:pt modelId="{29A82977-5F1A-4AC1-A22B-E3D7F943A833}" type="pres">
      <dgm:prSet presAssocID="{1D61D259-A064-4A70-B9ED-285A696996AE}" presName="iconBgRect" presStyleLbl="bgShp" presStyleIdx="3" presStyleCnt="4"/>
      <dgm:spPr/>
    </dgm:pt>
    <dgm:pt modelId="{18AD5D88-7271-4140-884C-2A154C6810AF}" type="pres">
      <dgm:prSet presAssocID="{1D61D259-A064-4A70-B9ED-285A696996A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ar"/>
        </a:ext>
      </dgm:extLst>
    </dgm:pt>
    <dgm:pt modelId="{84382712-3DF7-4C7C-B3A5-417A9C88F668}" type="pres">
      <dgm:prSet presAssocID="{1D61D259-A064-4A70-B9ED-285A696996AE}" presName="spaceRect" presStyleCnt="0"/>
      <dgm:spPr/>
    </dgm:pt>
    <dgm:pt modelId="{782D9896-2188-4FCC-9A40-02278F97585E}" type="pres">
      <dgm:prSet presAssocID="{1D61D259-A064-4A70-B9ED-285A696996AE}" presName="textRect" presStyleLbl="revTx" presStyleIdx="3" presStyleCnt="4">
        <dgm:presLayoutVars>
          <dgm:chMax val="1"/>
          <dgm:chPref val="1"/>
        </dgm:presLayoutVars>
      </dgm:prSet>
      <dgm:spPr/>
    </dgm:pt>
  </dgm:ptLst>
  <dgm:cxnLst>
    <dgm:cxn modelId="{FD626E1D-069C-4D8A-8C44-2B4BB9274EDE}" type="presOf" srcId="{76D3403F-A454-4446-B264-C8CEC2F58A40}" destId="{A3CCEBAB-4236-42AD-91E5-94D2E2C44176}" srcOrd="0" destOrd="0" presId="urn:microsoft.com/office/officeart/2018/2/layout/IconCircleList"/>
    <dgm:cxn modelId="{17C22861-FBC9-4411-AA2F-443E6E3C1697}" type="presOf" srcId="{F636903F-2400-4AD8-A652-EB43255B89EA}" destId="{68A28A1C-03D7-4CBE-A64E-44FBF5628954}" srcOrd="0" destOrd="0" presId="urn:microsoft.com/office/officeart/2018/2/layout/IconCircleList"/>
    <dgm:cxn modelId="{1F6D2266-14F0-45CE-BA37-7889EE014DE6}" srcId="{A935C7D5-8466-46A0-AC15-91E7FCD755F4}" destId="{14CC136B-42C6-48BA-A155-48D8D076C899}" srcOrd="0" destOrd="0" parTransId="{35F25C89-AAF1-4008-8899-9B9176BBE2C2}" sibTransId="{22428C5C-A506-423C-90E3-A6532392DE5F}"/>
    <dgm:cxn modelId="{25F61755-E10B-466C-9F01-DCC2253194EE}" srcId="{A935C7D5-8466-46A0-AC15-91E7FCD755F4}" destId="{6F43E214-6D24-477C-BF0C-AF3956D16616}" srcOrd="1" destOrd="0" parTransId="{41D576BA-3B2F-46F4-B2AD-ADEC201E8760}" sibTransId="{F636903F-2400-4AD8-A652-EB43255B89EA}"/>
    <dgm:cxn modelId="{F988CA58-8459-4891-A39B-762522FF60BF}" type="presOf" srcId="{759A68C6-0D6C-4595-ABBD-F14647999119}" destId="{BBDD66F9-54B4-4487-A77B-B9355406FC6C}" srcOrd="0" destOrd="0" presId="urn:microsoft.com/office/officeart/2018/2/layout/IconCircleList"/>
    <dgm:cxn modelId="{7F4C4B83-3887-47F1-8F55-5231915828BD}" type="presOf" srcId="{22428C5C-A506-423C-90E3-A6532392DE5F}" destId="{42A795E2-9879-4EE9-91E4-DEC494D29014}" srcOrd="0" destOrd="0" presId="urn:microsoft.com/office/officeart/2018/2/layout/IconCircleList"/>
    <dgm:cxn modelId="{97CBABAE-DF28-4075-9C97-297E1585FEC7}" type="presOf" srcId="{14CC136B-42C6-48BA-A155-48D8D076C899}" destId="{F9B63AE3-D3DB-4E02-A94D-85412A9AC178}" srcOrd="0" destOrd="0" presId="urn:microsoft.com/office/officeart/2018/2/layout/IconCircleList"/>
    <dgm:cxn modelId="{DCFBAEB2-BFDB-48BD-9E46-A5B3395C7358}" type="presOf" srcId="{A935C7D5-8466-46A0-AC15-91E7FCD755F4}" destId="{C78E025E-E177-4A93-818D-FBB654B5EF51}" srcOrd="0" destOrd="0" presId="urn:microsoft.com/office/officeart/2018/2/layout/IconCircleList"/>
    <dgm:cxn modelId="{23373AD7-8149-4C03-B389-35F285CC4522}" type="presOf" srcId="{6F43E214-6D24-477C-BF0C-AF3956D16616}" destId="{5F4CC896-27A6-4721-A63F-A6509588A911}" srcOrd="0" destOrd="0" presId="urn:microsoft.com/office/officeart/2018/2/layout/IconCircleList"/>
    <dgm:cxn modelId="{7937C0DB-0173-420E-8E7B-342C0F9ABF9A}" srcId="{A935C7D5-8466-46A0-AC15-91E7FCD755F4}" destId="{1D61D259-A064-4A70-B9ED-285A696996AE}" srcOrd="3" destOrd="0" parTransId="{40ED53CE-376A-4D88-B538-7C769D888750}" sibTransId="{AF81964F-4241-48F3-94E8-489DBED12B9F}"/>
    <dgm:cxn modelId="{04B570EB-AC1C-469C-B34A-6B10BEB52698}" srcId="{A935C7D5-8466-46A0-AC15-91E7FCD755F4}" destId="{76D3403F-A454-4446-B264-C8CEC2F58A40}" srcOrd="2" destOrd="0" parTransId="{16533C13-CC77-4B8B-BC81-925E92E58519}" sibTransId="{759A68C6-0D6C-4595-ABBD-F14647999119}"/>
    <dgm:cxn modelId="{38D746F7-EAD8-4482-99B7-A278E85A195B}" type="presOf" srcId="{1D61D259-A064-4A70-B9ED-285A696996AE}" destId="{782D9896-2188-4FCC-9A40-02278F97585E}" srcOrd="0" destOrd="0" presId="urn:microsoft.com/office/officeart/2018/2/layout/IconCircleList"/>
    <dgm:cxn modelId="{8EF39AF7-8D15-431D-ACCE-691822A02010}" type="presParOf" srcId="{C78E025E-E177-4A93-818D-FBB654B5EF51}" destId="{59224F48-2E55-455D-A516-13A5FF9537A6}" srcOrd="0" destOrd="0" presId="urn:microsoft.com/office/officeart/2018/2/layout/IconCircleList"/>
    <dgm:cxn modelId="{59CB8DBD-AC59-4261-A76F-4853F7D160A4}" type="presParOf" srcId="{59224F48-2E55-455D-A516-13A5FF9537A6}" destId="{8A3453A8-D2D7-4369-87F0-E000B53029F1}" srcOrd="0" destOrd="0" presId="urn:microsoft.com/office/officeart/2018/2/layout/IconCircleList"/>
    <dgm:cxn modelId="{FF5AF79F-9AFF-416F-A924-B68CF6FF969E}" type="presParOf" srcId="{8A3453A8-D2D7-4369-87F0-E000B53029F1}" destId="{EE127C6F-32FA-4A3F-9A80-F388A4EABF81}" srcOrd="0" destOrd="0" presId="urn:microsoft.com/office/officeart/2018/2/layout/IconCircleList"/>
    <dgm:cxn modelId="{67F1A380-C015-4F6E-BA8B-DDFB94116905}" type="presParOf" srcId="{8A3453A8-D2D7-4369-87F0-E000B53029F1}" destId="{36DCB913-3B2D-47C3-AC37-479DFAE42863}" srcOrd="1" destOrd="0" presId="urn:microsoft.com/office/officeart/2018/2/layout/IconCircleList"/>
    <dgm:cxn modelId="{4535E8BB-1105-45C6-9284-1F188A298B9C}" type="presParOf" srcId="{8A3453A8-D2D7-4369-87F0-E000B53029F1}" destId="{B889E51B-C34D-41FF-99A9-2A66C9445AD9}" srcOrd="2" destOrd="0" presId="urn:microsoft.com/office/officeart/2018/2/layout/IconCircleList"/>
    <dgm:cxn modelId="{CD7E849E-D2A9-49C8-B627-EA196B46DC59}" type="presParOf" srcId="{8A3453A8-D2D7-4369-87F0-E000B53029F1}" destId="{F9B63AE3-D3DB-4E02-A94D-85412A9AC178}" srcOrd="3" destOrd="0" presId="urn:microsoft.com/office/officeart/2018/2/layout/IconCircleList"/>
    <dgm:cxn modelId="{23D2D074-A451-4A82-BC99-5FBB941CADD0}" type="presParOf" srcId="{59224F48-2E55-455D-A516-13A5FF9537A6}" destId="{42A795E2-9879-4EE9-91E4-DEC494D29014}" srcOrd="1" destOrd="0" presId="urn:microsoft.com/office/officeart/2018/2/layout/IconCircleList"/>
    <dgm:cxn modelId="{F839F8F5-9ABD-4C8A-8D85-203C7F5F4255}" type="presParOf" srcId="{59224F48-2E55-455D-A516-13A5FF9537A6}" destId="{869652CB-028A-4FDC-A143-B9B81E9940C1}" srcOrd="2" destOrd="0" presId="urn:microsoft.com/office/officeart/2018/2/layout/IconCircleList"/>
    <dgm:cxn modelId="{E4A8A4EB-B61D-4F4C-8C3E-5667E22B0C51}" type="presParOf" srcId="{869652CB-028A-4FDC-A143-B9B81E9940C1}" destId="{D9F2FE77-9E68-41F1-B429-03553DEF289E}" srcOrd="0" destOrd="0" presId="urn:microsoft.com/office/officeart/2018/2/layout/IconCircleList"/>
    <dgm:cxn modelId="{B35A4125-D633-4A0A-9A81-FFE2AFF7F5DB}" type="presParOf" srcId="{869652CB-028A-4FDC-A143-B9B81E9940C1}" destId="{FC91DECB-956B-4B12-88A4-A1045C32366B}" srcOrd="1" destOrd="0" presId="urn:microsoft.com/office/officeart/2018/2/layout/IconCircleList"/>
    <dgm:cxn modelId="{2E4D8E31-1D1E-4A28-88EB-81DA9142635C}" type="presParOf" srcId="{869652CB-028A-4FDC-A143-B9B81E9940C1}" destId="{B4DF76A1-4CD3-4C70-ADCD-C4803F945070}" srcOrd="2" destOrd="0" presId="urn:microsoft.com/office/officeart/2018/2/layout/IconCircleList"/>
    <dgm:cxn modelId="{CE40597B-9E74-489F-A85E-6E7231979C7A}" type="presParOf" srcId="{869652CB-028A-4FDC-A143-B9B81E9940C1}" destId="{5F4CC896-27A6-4721-A63F-A6509588A911}" srcOrd="3" destOrd="0" presId="urn:microsoft.com/office/officeart/2018/2/layout/IconCircleList"/>
    <dgm:cxn modelId="{DC472CDE-C82C-41F5-8A21-166AD049FEA8}" type="presParOf" srcId="{59224F48-2E55-455D-A516-13A5FF9537A6}" destId="{68A28A1C-03D7-4CBE-A64E-44FBF5628954}" srcOrd="3" destOrd="0" presId="urn:microsoft.com/office/officeart/2018/2/layout/IconCircleList"/>
    <dgm:cxn modelId="{656DEBED-24F9-4D73-B729-917C98B9BBDD}" type="presParOf" srcId="{59224F48-2E55-455D-A516-13A5FF9537A6}" destId="{0786701C-DCD2-4855-AD0D-E3CBA2FA61A4}" srcOrd="4" destOrd="0" presId="urn:microsoft.com/office/officeart/2018/2/layout/IconCircleList"/>
    <dgm:cxn modelId="{A40BC80D-01A7-42F9-929B-FB929122B587}" type="presParOf" srcId="{0786701C-DCD2-4855-AD0D-E3CBA2FA61A4}" destId="{C213192B-79D0-4F69-90C1-14060F09A8FE}" srcOrd="0" destOrd="0" presId="urn:microsoft.com/office/officeart/2018/2/layout/IconCircleList"/>
    <dgm:cxn modelId="{7122339E-9977-45E9-B3B6-4EEA4320546E}" type="presParOf" srcId="{0786701C-DCD2-4855-AD0D-E3CBA2FA61A4}" destId="{9C8F5DA5-226B-4875-A105-0C80DBE85D61}" srcOrd="1" destOrd="0" presId="urn:microsoft.com/office/officeart/2018/2/layout/IconCircleList"/>
    <dgm:cxn modelId="{71EC42D2-DC5F-454D-845B-62B0776069B9}" type="presParOf" srcId="{0786701C-DCD2-4855-AD0D-E3CBA2FA61A4}" destId="{961F11E2-F412-46B4-9B36-9B68B59F1FB2}" srcOrd="2" destOrd="0" presId="urn:microsoft.com/office/officeart/2018/2/layout/IconCircleList"/>
    <dgm:cxn modelId="{87947411-8790-4115-8E07-6C154861E2E9}" type="presParOf" srcId="{0786701C-DCD2-4855-AD0D-E3CBA2FA61A4}" destId="{A3CCEBAB-4236-42AD-91E5-94D2E2C44176}" srcOrd="3" destOrd="0" presId="urn:microsoft.com/office/officeart/2018/2/layout/IconCircleList"/>
    <dgm:cxn modelId="{BFFED188-AC08-4A59-971D-D7EEA24D3ED5}" type="presParOf" srcId="{59224F48-2E55-455D-A516-13A5FF9537A6}" destId="{BBDD66F9-54B4-4487-A77B-B9355406FC6C}" srcOrd="5" destOrd="0" presId="urn:microsoft.com/office/officeart/2018/2/layout/IconCircleList"/>
    <dgm:cxn modelId="{3984D9AA-372D-49E0-B1EF-D4454176907A}" type="presParOf" srcId="{59224F48-2E55-455D-A516-13A5FF9537A6}" destId="{A176378E-5C2C-44D8-AA43-ED54E8057FF5}" srcOrd="6" destOrd="0" presId="urn:microsoft.com/office/officeart/2018/2/layout/IconCircleList"/>
    <dgm:cxn modelId="{BC0720BF-5058-4B77-9957-4A1D309969E3}" type="presParOf" srcId="{A176378E-5C2C-44D8-AA43-ED54E8057FF5}" destId="{29A82977-5F1A-4AC1-A22B-E3D7F943A833}" srcOrd="0" destOrd="0" presId="urn:microsoft.com/office/officeart/2018/2/layout/IconCircleList"/>
    <dgm:cxn modelId="{0F4641BB-4D09-4ECB-80E3-0CA15446DDD8}" type="presParOf" srcId="{A176378E-5C2C-44D8-AA43-ED54E8057FF5}" destId="{18AD5D88-7271-4140-884C-2A154C6810AF}" srcOrd="1" destOrd="0" presId="urn:microsoft.com/office/officeart/2018/2/layout/IconCircleList"/>
    <dgm:cxn modelId="{7A540338-D8C3-40AA-831A-DD227CC7EA54}" type="presParOf" srcId="{A176378E-5C2C-44D8-AA43-ED54E8057FF5}" destId="{84382712-3DF7-4C7C-B3A5-417A9C88F668}" srcOrd="2" destOrd="0" presId="urn:microsoft.com/office/officeart/2018/2/layout/IconCircleList"/>
    <dgm:cxn modelId="{99081F7B-CCD7-4BD7-B517-99E4F5F92FDA}" type="presParOf" srcId="{A176378E-5C2C-44D8-AA43-ED54E8057FF5}" destId="{782D9896-2188-4FCC-9A40-02278F97585E}"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127C6F-32FA-4A3F-9A80-F388A4EABF81}">
      <dsp:nvSpPr>
        <dsp:cNvPr id="0" name=""/>
        <dsp:cNvSpPr/>
      </dsp:nvSpPr>
      <dsp:spPr>
        <a:xfrm>
          <a:off x="212335" y="469890"/>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DCB913-3B2D-47C3-AC37-479DFAE42863}">
      <dsp:nvSpPr>
        <dsp:cNvPr id="0" name=""/>
        <dsp:cNvSpPr/>
      </dsp:nvSpPr>
      <dsp:spPr>
        <a:xfrm>
          <a:off x="492877" y="750432"/>
          <a:ext cx="774830" cy="7748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B63AE3-D3DB-4E02-A94D-85412A9AC178}">
      <dsp:nvSpPr>
        <dsp:cNvPr id="0" name=""/>
        <dsp:cNvSpPr/>
      </dsp:nvSpPr>
      <dsp:spPr>
        <a:xfrm>
          <a:off x="1834517"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CA" sz="1400" kern="1200" dirty="0"/>
            <a:t>Investigate the reason for cancellation of orders. If the cancellation was a customer decision, then for the following years we could predict an approximate number of cancellations considering an increase or decrease on sales every year. The objective of this strategy is to make just enough vehicles for the company to avoid costs on building vehicles that will not sell.</a:t>
          </a:r>
          <a:endParaRPr lang="en-US" sz="1400" kern="1200" dirty="0"/>
        </a:p>
      </dsp:txBody>
      <dsp:txXfrm>
        <a:off x="1834517" y="469890"/>
        <a:ext cx="3148942" cy="1335915"/>
      </dsp:txXfrm>
    </dsp:sp>
    <dsp:sp modelId="{D9F2FE77-9E68-41F1-B429-03553DEF289E}">
      <dsp:nvSpPr>
        <dsp:cNvPr id="0" name=""/>
        <dsp:cNvSpPr/>
      </dsp:nvSpPr>
      <dsp:spPr>
        <a:xfrm>
          <a:off x="5532139" y="469890"/>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91DECB-956B-4B12-88A4-A1045C32366B}">
      <dsp:nvSpPr>
        <dsp:cNvPr id="0" name=""/>
        <dsp:cNvSpPr/>
      </dsp:nvSpPr>
      <dsp:spPr>
        <a:xfrm>
          <a:off x="5812681" y="750432"/>
          <a:ext cx="774830" cy="7748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4CC896-27A6-4721-A63F-A6509588A911}">
      <dsp:nvSpPr>
        <dsp:cNvPr id="0" name=""/>
        <dsp:cNvSpPr/>
      </dsp:nvSpPr>
      <dsp:spPr>
        <a:xfrm>
          <a:off x="7154322"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CA" sz="1400" kern="1200" dirty="0"/>
            <a:t>If the cancellation was a decision of the maker, investigate the causes, any bottlenecks in the process. The objective is to create a strategy to avoid future cancellations, which is directly impacting revenue.</a:t>
          </a:r>
          <a:endParaRPr lang="en-US" sz="1400" kern="1200" dirty="0"/>
        </a:p>
      </dsp:txBody>
      <dsp:txXfrm>
        <a:off x="7154322" y="469890"/>
        <a:ext cx="3148942" cy="1335915"/>
      </dsp:txXfrm>
    </dsp:sp>
    <dsp:sp modelId="{C213192B-79D0-4F69-90C1-14060F09A8FE}">
      <dsp:nvSpPr>
        <dsp:cNvPr id="0" name=""/>
        <dsp:cNvSpPr/>
      </dsp:nvSpPr>
      <dsp:spPr>
        <a:xfrm>
          <a:off x="212335" y="2545532"/>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8F5DA5-226B-4875-A105-0C80DBE85D61}">
      <dsp:nvSpPr>
        <dsp:cNvPr id="0" name=""/>
        <dsp:cNvSpPr/>
      </dsp:nvSpPr>
      <dsp:spPr>
        <a:xfrm>
          <a:off x="492877" y="2826074"/>
          <a:ext cx="774830" cy="7748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CCEBAB-4236-42AD-91E5-94D2E2C44176}">
      <dsp:nvSpPr>
        <dsp:cNvPr id="0" name=""/>
        <dsp:cNvSpPr/>
      </dsp:nvSpPr>
      <dsp:spPr>
        <a:xfrm>
          <a:off x="1834517"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CA" sz="1400" kern="1200"/>
            <a:t>By identifying the seasonality in which customers decide to buy most vehicles we could implement marketing strategies to increase those sales.</a:t>
          </a:r>
          <a:endParaRPr lang="en-US" sz="1400" kern="1200"/>
        </a:p>
      </dsp:txBody>
      <dsp:txXfrm>
        <a:off x="1834517" y="2545532"/>
        <a:ext cx="3148942" cy="1335915"/>
      </dsp:txXfrm>
    </dsp:sp>
    <dsp:sp modelId="{29A82977-5F1A-4AC1-A22B-E3D7F943A833}">
      <dsp:nvSpPr>
        <dsp:cNvPr id="0" name=""/>
        <dsp:cNvSpPr/>
      </dsp:nvSpPr>
      <dsp:spPr>
        <a:xfrm>
          <a:off x="5532139" y="2545532"/>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AD5D88-7271-4140-884C-2A154C6810AF}">
      <dsp:nvSpPr>
        <dsp:cNvPr id="0" name=""/>
        <dsp:cNvSpPr/>
      </dsp:nvSpPr>
      <dsp:spPr>
        <a:xfrm>
          <a:off x="5812681" y="2826074"/>
          <a:ext cx="774830" cy="7748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2D9896-2188-4FCC-9A40-02278F97585E}">
      <dsp:nvSpPr>
        <dsp:cNvPr id="0" name=""/>
        <dsp:cNvSpPr/>
      </dsp:nvSpPr>
      <dsp:spPr>
        <a:xfrm>
          <a:off x="7154322"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CA" sz="1400" kern="1200"/>
            <a:t>We could implement marketing strategies in countries that have potential for selling classic cars after doing some research we could compare our sales data with those countries and optimize our marketing strategy to take advantage of the market.</a:t>
          </a:r>
          <a:endParaRPr lang="en-US" sz="1400" kern="1200"/>
        </a:p>
      </dsp:txBody>
      <dsp:txXfrm>
        <a:off x="7154322" y="2545532"/>
        <a:ext cx="3148942" cy="1335915"/>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3.pn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478EB-A467-0725-8CDD-5A36776933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EDD53140-D1DA-941E-EBAF-8D28F91DC3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74537F7A-529A-CC2F-3260-972C95392E01}"/>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5" name="Footer Placeholder 4">
            <a:extLst>
              <a:ext uri="{FF2B5EF4-FFF2-40B4-BE49-F238E27FC236}">
                <a16:creationId xmlns:a16="http://schemas.microsoft.com/office/drawing/2014/main" id="{BAC1AFE9-7B09-0AD7-CF45-81C4B238F4B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67EB0A1-3D48-AF98-39CE-3EEB6AF95443}"/>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1066364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D667D-7EA0-A907-F0AC-551458E8AE9F}"/>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0A2894D9-7BCF-7BE2-902A-C343DD72D1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8D9D7CB-FC37-EE0C-CFE9-2B1A8F4F9442}"/>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5" name="Footer Placeholder 4">
            <a:extLst>
              <a:ext uri="{FF2B5EF4-FFF2-40B4-BE49-F238E27FC236}">
                <a16:creationId xmlns:a16="http://schemas.microsoft.com/office/drawing/2014/main" id="{B32CF2A1-77CF-BD4E-293E-9561A98B9F4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9D2C2CE-17E6-3A92-D8A0-FB9AC89446AE}"/>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3007417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9D3C33F-28A5-2A91-E4D6-81642712F30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6813CB94-B1A3-DD7E-1522-9F84B5995D7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32BA6E-734D-7097-6073-AC1B310A52C6}"/>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5" name="Footer Placeholder 4">
            <a:extLst>
              <a:ext uri="{FF2B5EF4-FFF2-40B4-BE49-F238E27FC236}">
                <a16:creationId xmlns:a16="http://schemas.microsoft.com/office/drawing/2014/main" id="{7AF72592-2AF6-B73C-F9A5-ACED6B40873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E95040B-1301-732E-CE2F-2FDC3F45B2F2}"/>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2608967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DCA75-E518-D725-8FF9-40A588A6F8F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7833671-CFDF-113D-17DD-4514BFB5C0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3141033-D13C-15FC-AF7A-7D030206742A}"/>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5" name="Footer Placeholder 4">
            <a:extLst>
              <a:ext uri="{FF2B5EF4-FFF2-40B4-BE49-F238E27FC236}">
                <a16:creationId xmlns:a16="http://schemas.microsoft.com/office/drawing/2014/main" id="{2A5C3349-4B90-7FC7-A885-BBF35009919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70EF4B9-9CED-CF1F-6BF3-2B228718D624}"/>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1867343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53DB1-8471-D72C-7886-BE9E9BFC6A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4E53E021-F132-1082-3143-1472DA89BA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DD772F-CB0B-B683-D8F1-21E57A3C96A9}"/>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5" name="Footer Placeholder 4">
            <a:extLst>
              <a:ext uri="{FF2B5EF4-FFF2-40B4-BE49-F238E27FC236}">
                <a16:creationId xmlns:a16="http://schemas.microsoft.com/office/drawing/2014/main" id="{B258842B-69E7-974C-0440-C2FF9A36407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29C4982-E8ED-44E4-ABBD-B79A3C570797}"/>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2434480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9BDD8-0FD1-9DC6-992D-EACBA6C83C5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09EC04A6-E46C-31C5-D389-42FF3B6817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D5595395-C337-B535-432D-FB348C41FD6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BFB01068-1F14-D565-FED7-051BB1B7EA01}"/>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6" name="Footer Placeholder 5">
            <a:extLst>
              <a:ext uri="{FF2B5EF4-FFF2-40B4-BE49-F238E27FC236}">
                <a16:creationId xmlns:a16="http://schemas.microsoft.com/office/drawing/2014/main" id="{43D753A6-8A0E-88F1-A161-C6180A910CA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254D503-A215-8356-0696-4B3193C5F85F}"/>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2539453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9823B-CC02-376D-E936-D2A192DD754B}"/>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B721AA9-61BB-9DB1-742D-2071E8431F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809E3D-50AC-B343-89BC-A8C80E03DAC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2718E9E6-8880-2128-8C4B-E6255977F1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FE7D9C-627C-EE7E-3335-ABDB7F3BD6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D2593365-49B3-0E60-DB54-D061AC7D75C0}"/>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8" name="Footer Placeholder 7">
            <a:extLst>
              <a:ext uri="{FF2B5EF4-FFF2-40B4-BE49-F238E27FC236}">
                <a16:creationId xmlns:a16="http://schemas.microsoft.com/office/drawing/2014/main" id="{51B64269-BE9D-4BDB-6638-DCA53DA78E2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6B3456B4-E700-EC45-7590-7CC4344E24BA}"/>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729808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049E4-BB08-B938-E370-A9E17FA36291}"/>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E3FAEAEF-21C1-D8C3-4A5C-24BDC8D34536}"/>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4" name="Footer Placeholder 3">
            <a:extLst>
              <a:ext uri="{FF2B5EF4-FFF2-40B4-BE49-F238E27FC236}">
                <a16:creationId xmlns:a16="http://schemas.microsoft.com/office/drawing/2014/main" id="{C7C238D8-7E2E-9042-1D6B-5F742BA39AC3}"/>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C85B102A-C44A-D445-9BBF-067F71EE8E77}"/>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2062541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D59845-DFEE-3E12-1709-FE47CAA04B00}"/>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3" name="Footer Placeholder 2">
            <a:extLst>
              <a:ext uri="{FF2B5EF4-FFF2-40B4-BE49-F238E27FC236}">
                <a16:creationId xmlns:a16="http://schemas.microsoft.com/office/drawing/2014/main" id="{9BA5D698-3DA6-38D9-2871-061A26F019FB}"/>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8564F36-0004-C522-A3D2-455AB8D2E734}"/>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26174277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C0B8C-0025-13B7-C803-CADE627027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0A3736B2-3AC1-26DD-D899-AEE529639D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6A829DA3-3111-AEAF-59F2-7C7D8E8B31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F55C2E-350B-8696-90C9-3F10AB73635C}"/>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6" name="Footer Placeholder 5">
            <a:extLst>
              <a:ext uri="{FF2B5EF4-FFF2-40B4-BE49-F238E27FC236}">
                <a16:creationId xmlns:a16="http://schemas.microsoft.com/office/drawing/2014/main" id="{E64ED123-8A3C-2419-1823-4A971AC0677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FE5D435A-A472-D4BE-F833-7EEC38A1BE60}"/>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23426983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4D6E4-63E5-6F83-9FC0-1485CD2822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CA3FF270-936A-90C7-A06D-9F7D36ED9C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48789A9A-55CB-159B-C872-A856A5C4B2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747D18-EB55-A1A4-AD45-771DE24E8F98}"/>
              </a:ext>
            </a:extLst>
          </p:cNvPr>
          <p:cNvSpPr>
            <a:spLocks noGrp="1"/>
          </p:cNvSpPr>
          <p:nvPr>
            <p:ph type="dt" sz="half" idx="10"/>
          </p:nvPr>
        </p:nvSpPr>
        <p:spPr/>
        <p:txBody>
          <a:bodyPr/>
          <a:lstStyle/>
          <a:p>
            <a:fld id="{A202F330-62FD-4031-859B-467DB3C6053B}" type="datetimeFigureOut">
              <a:rPr lang="en-CA" smtClean="0"/>
              <a:t>2023-06-26</a:t>
            </a:fld>
            <a:endParaRPr lang="en-CA"/>
          </a:p>
        </p:txBody>
      </p:sp>
      <p:sp>
        <p:nvSpPr>
          <p:cNvPr id="6" name="Footer Placeholder 5">
            <a:extLst>
              <a:ext uri="{FF2B5EF4-FFF2-40B4-BE49-F238E27FC236}">
                <a16:creationId xmlns:a16="http://schemas.microsoft.com/office/drawing/2014/main" id="{24B80F93-8A44-F2D9-E43D-205E5C611D0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37C0CC7-3DF3-2E56-FB5E-092267076070}"/>
              </a:ext>
            </a:extLst>
          </p:cNvPr>
          <p:cNvSpPr>
            <a:spLocks noGrp="1"/>
          </p:cNvSpPr>
          <p:nvPr>
            <p:ph type="sldNum" sz="quarter" idx="12"/>
          </p:nvPr>
        </p:nvSpPr>
        <p:spPr/>
        <p:txBody>
          <a:bodyPr/>
          <a:lstStyle/>
          <a:p>
            <a:fld id="{0F8FE6AE-CCC8-4950-90CD-D9D4596A6F85}" type="slidenum">
              <a:rPr lang="en-CA" smtClean="0"/>
              <a:t>‹#›</a:t>
            </a:fld>
            <a:endParaRPr lang="en-CA"/>
          </a:p>
        </p:txBody>
      </p:sp>
    </p:spTree>
    <p:extLst>
      <p:ext uri="{BB962C8B-B14F-4D97-AF65-F5344CB8AC3E}">
        <p14:creationId xmlns:p14="http://schemas.microsoft.com/office/powerpoint/2010/main" val="1578790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71EF77-CF5B-A3A3-7B3A-82B8326FFA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C97F54A3-D270-B1C6-01E7-B67AC72B71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FE9EEC9-9460-40AD-1CEC-42A724928D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02F330-62FD-4031-859B-467DB3C6053B}" type="datetimeFigureOut">
              <a:rPr lang="en-CA" smtClean="0"/>
              <a:t>2023-06-26</a:t>
            </a:fld>
            <a:endParaRPr lang="en-CA"/>
          </a:p>
        </p:txBody>
      </p:sp>
      <p:sp>
        <p:nvSpPr>
          <p:cNvPr id="5" name="Footer Placeholder 4">
            <a:extLst>
              <a:ext uri="{FF2B5EF4-FFF2-40B4-BE49-F238E27FC236}">
                <a16:creationId xmlns:a16="http://schemas.microsoft.com/office/drawing/2014/main" id="{88C3DC14-43ED-F9FE-52B2-71D0DB705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D7726281-A920-216D-1A20-9E7124F2DE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8FE6AE-CCC8-4950-90CD-D9D4596A6F85}" type="slidenum">
              <a:rPr lang="en-CA" smtClean="0"/>
              <a:t>‹#›</a:t>
            </a:fld>
            <a:endParaRPr lang="en-CA"/>
          </a:p>
        </p:txBody>
      </p:sp>
    </p:spTree>
    <p:extLst>
      <p:ext uri="{BB962C8B-B14F-4D97-AF65-F5344CB8AC3E}">
        <p14:creationId xmlns:p14="http://schemas.microsoft.com/office/powerpoint/2010/main" val="1747955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Different Hand Drawn Graphs">
            <a:extLst>
              <a:ext uri="{FF2B5EF4-FFF2-40B4-BE49-F238E27FC236}">
                <a16:creationId xmlns:a16="http://schemas.microsoft.com/office/drawing/2014/main" id="{D3A90378-0C57-D478-55DD-0B4A5AE821C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2D2D45-58A2-76A3-7DE6-28CABBD31374}"/>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CA" sz="5200" b="1">
                <a:solidFill>
                  <a:srgbClr val="FFFFFF"/>
                </a:solidFill>
              </a:rPr>
              <a:t>Data Analysis Report   </a:t>
            </a:r>
          </a:p>
        </p:txBody>
      </p:sp>
      <p:sp>
        <p:nvSpPr>
          <p:cNvPr id="3" name="Subtitle 2">
            <a:extLst>
              <a:ext uri="{FF2B5EF4-FFF2-40B4-BE49-F238E27FC236}">
                <a16:creationId xmlns:a16="http://schemas.microsoft.com/office/drawing/2014/main" id="{0CD929A2-E158-EBCB-606A-8859558D3611}"/>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CA">
              <a:solidFill>
                <a:srgbClr val="FFFFFF"/>
              </a:solidFill>
            </a:endParaRPr>
          </a:p>
        </p:txBody>
      </p:sp>
    </p:spTree>
    <p:extLst>
      <p:ext uri="{BB962C8B-B14F-4D97-AF65-F5344CB8AC3E}">
        <p14:creationId xmlns:p14="http://schemas.microsoft.com/office/powerpoint/2010/main" val="440620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D60C3-FD1D-165E-797A-ADB30D05D3C3}"/>
              </a:ext>
            </a:extLst>
          </p:cNvPr>
          <p:cNvSpPr>
            <a:spLocks noGrp="1"/>
          </p:cNvSpPr>
          <p:nvPr>
            <p:ph type="title"/>
          </p:nvPr>
        </p:nvSpPr>
        <p:spPr/>
        <p:txBody>
          <a:bodyPr/>
          <a:lstStyle/>
          <a:p>
            <a:r>
              <a:rPr lang="en-CA" dirty="0"/>
              <a:t>Sales on classic cars </a:t>
            </a:r>
          </a:p>
        </p:txBody>
      </p:sp>
      <p:pic>
        <p:nvPicPr>
          <p:cNvPr id="5" name="Content Placeholder 4">
            <a:extLst>
              <a:ext uri="{FF2B5EF4-FFF2-40B4-BE49-F238E27FC236}">
                <a16:creationId xmlns:a16="http://schemas.microsoft.com/office/drawing/2014/main" id="{84C3209A-AA08-2A1A-BC65-708D1543E151}"/>
              </a:ext>
            </a:extLst>
          </p:cNvPr>
          <p:cNvPicPr>
            <a:picLocks noGrp="1" noChangeAspect="1"/>
          </p:cNvPicPr>
          <p:nvPr>
            <p:ph idx="1"/>
          </p:nvPr>
        </p:nvPicPr>
        <p:blipFill>
          <a:blip r:embed="rId2"/>
          <a:stretch>
            <a:fillRect/>
          </a:stretch>
        </p:blipFill>
        <p:spPr>
          <a:xfrm>
            <a:off x="731520" y="1536296"/>
            <a:ext cx="8117839" cy="3785407"/>
          </a:xfrm>
        </p:spPr>
      </p:pic>
      <p:sp>
        <p:nvSpPr>
          <p:cNvPr id="7" name="TextBox 6">
            <a:extLst>
              <a:ext uri="{FF2B5EF4-FFF2-40B4-BE49-F238E27FC236}">
                <a16:creationId xmlns:a16="http://schemas.microsoft.com/office/drawing/2014/main" id="{B941B89E-98F7-34EF-64C3-3AD7EE3FC5F9}"/>
              </a:ext>
            </a:extLst>
          </p:cNvPr>
          <p:cNvSpPr txBox="1"/>
          <p:nvPr/>
        </p:nvSpPr>
        <p:spPr>
          <a:xfrm>
            <a:off x="838200" y="5569545"/>
            <a:ext cx="9240520" cy="923330"/>
          </a:xfrm>
          <a:prstGeom prst="rect">
            <a:avLst/>
          </a:prstGeom>
          <a:noFill/>
        </p:spPr>
        <p:txBody>
          <a:bodyPr wrap="square">
            <a:spAutoFit/>
          </a:bodyPr>
          <a:lstStyle/>
          <a:p>
            <a:pPr marL="285750" indent="-285750">
              <a:buFont typeface="Arial" panose="020B0604020202020204" pitchFamily="34" charset="0"/>
              <a:buChar char="•"/>
            </a:pPr>
            <a:r>
              <a:rPr lang="en-CA" dirty="0"/>
              <a:t>Note that between all quarters there is a small increment as time passes except between the 4</a:t>
            </a:r>
            <a:r>
              <a:rPr lang="en-CA" baseline="30000" dirty="0"/>
              <a:t>Th</a:t>
            </a:r>
            <a:r>
              <a:rPr lang="en-CA" dirty="0"/>
              <a:t> quarter from 2003 to the 4</a:t>
            </a:r>
            <a:r>
              <a:rPr lang="en-CA" baseline="30000" dirty="0"/>
              <a:t>th</a:t>
            </a:r>
            <a:r>
              <a:rPr lang="en-CA" dirty="0"/>
              <a:t> quarter of 2004 </a:t>
            </a:r>
          </a:p>
          <a:p>
            <a:pPr marL="285750" indent="-285750">
              <a:buFont typeface="Arial" panose="020B0604020202020204" pitchFamily="34" charset="0"/>
              <a:buChar char="•"/>
            </a:pPr>
            <a:r>
              <a:rPr lang="en-CA" dirty="0"/>
              <a:t>Also note that the quarter with most sales in each year is the 4</a:t>
            </a:r>
            <a:r>
              <a:rPr lang="en-CA" baseline="30000" dirty="0"/>
              <a:t>th</a:t>
            </a:r>
            <a:r>
              <a:rPr lang="en-CA" dirty="0"/>
              <a:t> quarter</a:t>
            </a:r>
          </a:p>
        </p:txBody>
      </p:sp>
    </p:spTree>
    <p:extLst>
      <p:ext uri="{BB962C8B-B14F-4D97-AF65-F5344CB8AC3E}">
        <p14:creationId xmlns:p14="http://schemas.microsoft.com/office/powerpoint/2010/main" val="643361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147D5-281B-4912-3ABB-C81CDB9A84E8}"/>
              </a:ext>
            </a:extLst>
          </p:cNvPr>
          <p:cNvSpPr>
            <a:spLocks noGrp="1"/>
          </p:cNvSpPr>
          <p:nvPr>
            <p:ph type="title"/>
          </p:nvPr>
        </p:nvSpPr>
        <p:spPr/>
        <p:txBody>
          <a:bodyPr/>
          <a:lstStyle/>
          <a:p>
            <a:r>
              <a:rPr lang="en-CA" dirty="0"/>
              <a:t>Sales per Country</a:t>
            </a:r>
          </a:p>
        </p:txBody>
      </p:sp>
      <p:pic>
        <p:nvPicPr>
          <p:cNvPr id="4" name="Content Placeholder 3">
            <a:extLst>
              <a:ext uri="{FF2B5EF4-FFF2-40B4-BE49-F238E27FC236}">
                <a16:creationId xmlns:a16="http://schemas.microsoft.com/office/drawing/2014/main" id="{B86D2845-A147-AEFD-FF69-4D950EFBF24D}"/>
              </a:ext>
            </a:extLst>
          </p:cNvPr>
          <p:cNvPicPr>
            <a:picLocks noGrp="1" noChangeAspect="1"/>
          </p:cNvPicPr>
          <p:nvPr>
            <p:ph idx="1"/>
          </p:nvPr>
        </p:nvPicPr>
        <p:blipFill>
          <a:blip r:embed="rId2"/>
          <a:stretch>
            <a:fillRect/>
          </a:stretch>
        </p:blipFill>
        <p:spPr>
          <a:xfrm>
            <a:off x="838200" y="1718026"/>
            <a:ext cx="6436360" cy="3695228"/>
          </a:xfrm>
          <a:prstGeom prst="rect">
            <a:avLst/>
          </a:prstGeom>
        </p:spPr>
      </p:pic>
      <p:pic>
        <p:nvPicPr>
          <p:cNvPr id="6" name="Picture 5">
            <a:extLst>
              <a:ext uri="{FF2B5EF4-FFF2-40B4-BE49-F238E27FC236}">
                <a16:creationId xmlns:a16="http://schemas.microsoft.com/office/drawing/2014/main" id="{85D8DE5A-CF0B-E85B-BC55-6A5DB643E6B5}"/>
              </a:ext>
            </a:extLst>
          </p:cNvPr>
          <p:cNvPicPr>
            <a:picLocks noChangeAspect="1"/>
          </p:cNvPicPr>
          <p:nvPr/>
        </p:nvPicPr>
        <p:blipFill>
          <a:blip r:embed="rId3"/>
          <a:stretch>
            <a:fillRect/>
          </a:stretch>
        </p:blipFill>
        <p:spPr>
          <a:xfrm>
            <a:off x="7760385" y="638406"/>
            <a:ext cx="3456254" cy="5854469"/>
          </a:xfrm>
          <a:prstGeom prst="rect">
            <a:avLst/>
          </a:prstGeom>
        </p:spPr>
      </p:pic>
      <p:sp>
        <p:nvSpPr>
          <p:cNvPr id="7" name="TextBox 6">
            <a:extLst>
              <a:ext uri="{FF2B5EF4-FFF2-40B4-BE49-F238E27FC236}">
                <a16:creationId xmlns:a16="http://schemas.microsoft.com/office/drawing/2014/main" id="{88082F96-E74E-7780-4263-F25F291FBB48}"/>
              </a:ext>
            </a:extLst>
          </p:cNvPr>
          <p:cNvSpPr txBox="1"/>
          <p:nvPr/>
        </p:nvSpPr>
        <p:spPr>
          <a:xfrm>
            <a:off x="838200" y="5569545"/>
            <a:ext cx="6355080" cy="369332"/>
          </a:xfrm>
          <a:prstGeom prst="rect">
            <a:avLst/>
          </a:prstGeom>
          <a:noFill/>
        </p:spPr>
        <p:txBody>
          <a:bodyPr wrap="square">
            <a:spAutoFit/>
          </a:bodyPr>
          <a:lstStyle/>
          <a:p>
            <a:pPr marL="285750" indent="-285750">
              <a:buFont typeface="Arial" panose="020B0604020202020204" pitchFamily="34" charset="0"/>
              <a:buChar char="•"/>
            </a:pPr>
            <a:r>
              <a:rPr lang="en-CA" dirty="0"/>
              <a:t>Note that the first three clients are USA, Spain and France</a:t>
            </a:r>
          </a:p>
        </p:txBody>
      </p:sp>
    </p:spTree>
    <p:extLst>
      <p:ext uri="{BB962C8B-B14F-4D97-AF65-F5344CB8AC3E}">
        <p14:creationId xmlns:p14="http://schemas.microsoft.com/office/powerpoint/2010/main" val="3855329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Vintage english car">
            <a:extLst>
              <a:ext uri="{FF2B5EF4-FFF2-40B4-BE49-F238E27FC236}">
                <a16:creationId xmlns:a16="http://schemas.microsoft.com/office/drawing/2014/main" id="{BB081D10-5EFB-AEB6-FF1A-530C15535E5F}"/>
              </a:ext>
            </a:extLst>
          </p:cNvPr>
          <p:cNvPicPr>
            <a:picLocks noChangeAspect="1"/>
          </p:cNvPicPr>
          <p:nvPr/>
        </p:nvPicPr>
        <p:blipFill rotWithShape="1">
          <a:blip r:embed="rId2">
            <a:alphaModFix amt="50000"/>
          </a:blip>
          <a:srcRect t="15070" b="660"/>
          <a:stretch/>
        </p:blipFill>
        <p:spPr>
          <a:xfrm>
            <a:off x="20" y="1"/>
            <a:ext cx="12191980" cy="6857999"/>
          </a:xfrm>
          <a:prstGeom prst="rect">
            <a:avLst/>
          </a:prstGeom>
        </p:spPr>
      </p:pic>
      <p:sp>
        <p:nvSpPr>
          <p:cNvPr id="2" name="Title 1">
            <a:extLst>
              <a:ext uri="{FF2B5EF4-FFF2-40B4-BE49-F238E27FC236}">
                <a16:creationId xmlns:a16="http://schemas.microsoft.com/office/drawing/2014/main" id="{3BEFC18E-B272-A181-6306-2D0CC803DF93}"/>
              </a:ext>
            </a:extLst>
          </p:cNvPr>
          <p:cNvSpPr>
            <a:spLocks noGrp="1"/>
          </p:cNvSpPr>
          <p:nvPr>
            <p:ph type="title"/>
          </p:nvPr>
        </p:nvSpPr>
        <p:spPr>
          <a:xfrm>
            <a:off x="838200" y="1122362"/>
            <a:ext cx="10515600" cy="2900518"/>
          </a:xfrm>
        </p:spPr>
        <p:txBody>
          <a:bodyPr vert="horz" lIns="91440" tIns="45720" rIns="91440" bIns="45720" rtlCol="0" anchor="b">
            <a:normAutofit/>
          </a:bodyPr>
          <a:lstStyle/>
          <a:p>
            <a:pPr algn="ctr"/>
            <a:r>
              <a:rPr lang="en-US">
                <a:solidFill>
                  <a:srgbClr val="FFFFFF"/>
                </a:solidFill>
              </a:rPr>
              <a:t>Vintage Cars</a:t>
            </a:r>
          </a:p>
        </p:txBody>
      </p:sp>
    </p:spTree>
    <p:extLst>
      <p:ext uri="{BB962C8B-B14F-4D97-AF65-F5344CB8AC3E}">
        <p14:creationId xmlns:p14="http://schemas.microsoft.com/office/powerpoint/2010/main" val="5997089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D60C3-FD1D-165E-797A-ADB30D05D3C3}"/>
              </a:ext>
            </a:extLst>
          </p:cNvPr>
          <p:cNvSpPr>
            <a:spLocks noGrp="1"/>
          </p:cNvSpPr>
          <p:nvPr>
            <p:ph type="title"/>
          </p:nvPr>
        </p:nvSpPr>
        <p:spPr/>
        <p:txBody>
          <a:bodyPr/>
          <a:lstStyle/>
          <a:p>
            <a:r>
              <a:rPr lang="en-CA" dirty="0"/>
              <a:t>Sales on vintage cars </a:t>
            </a:r>
          </a:p>
        </p:txBody>
      </p:sp>
      <p:sp>
        <p:nvSpPr>
          <p:cNvPr id="7" name="TextBox 6">
            <a:extLst>
              <a:ext uri="{FF2B5EF4-FFF2-40B4-BE49-F238E27FC236}">
                <a16:creationId xmlns:a16="http://schemas.microsoft.com/office/drawing/2014/main" id="{B941B89E-98F7-34EF-64C3-3AD7EE3FC5F9}"/>
              </a:ext>
            </a:extLst>
          </p:cNvPr>
          <p:cNvSpPr txBox="1"/>
          <p:nvPr/>
        </p:nvSpPr>
        <p:spPr>
          <a:xfrm>
            <a:off x="838200" y="5569545"/>
            <a:ext cx="9240520" cy="923330"/>
          </a:xfrm>
          <a:prstGeom prst="rect">
            <a:avLst/>
          </a:prstGeom>
          <a:noFill/>
        </p:spPr>
        <p:txBody>
          <a:bodyPr wrap="square">
            <a:spAutoFit/>
          </a:bodyPr>
          <a:lstStyle/>
          <a:p>
            <a:pPr marL="285750" indent="-285750">
              <a:buFont typeface="Arial" panose="020B0604020202020204" pitchFamily="34" charset="0"/>
              <a:buChar char="•"/>
            </a:pPr>
            <a:r>
              <a:rPr lang="en-CA" dirty="0"/>
              <a:t>Note that there is an increase in each quarter between the year 2003 and 2004</a:t>
            </a:r>
          </a:p>
          <a:p>
            <a:pPr marL="285750" indent="-285750">
              <a:buFont typeface="Arial" panose="020B0604020202020204" pitchFamily="34" charset="0"/>
              <a:buChar char="•"/>
            </a:pPr>
            <a:r>
              <a:rPr lang="en-CA" dirty="0"/>
              <a:t>Note that there was a slight decrease between the 2</a:t>
            </a:r>
            <a:r>
              <a:rPr lang="en-CA" baseline="30000" dirty="0"/>
              <a:t>nd</a:t>
            </a:r>
            <a:r>
              <a:rPr lang="en-CA" dirty="0"/>
              <a:t> quarter from 2004 and the 2</a:t>
            </a:r>
            <a:r>
              <a:rPr lang="en-CA" baseline="30000" dirty="0"/>
              <a:t>nd</a:t>
            </a:r>
            <a:r>
              <a:rPr lang="en-CA" dirty="0"/>
              <a:t> quarter on 2005</a:t>
            </a:r>
          </a:p>
        </p:txBody>
      </p:sp>
      <p:pic>
        <p:nvPicPr>
          <p:cNvPr id="4" name="Picture 3">
            <a:extLst>
              <a:ext uri="{FF2B5EF4-FFF2-40B4-BE49-F238E27FC236}">
                <a16:creationId xmlns:a16="http://schemas.microsoft.com/office/drawing/2014/main" id="{12354865-A344-62A9-0869-24BCF50C716B}"/>
              </a:ext>
            </a:extLst>
          </p:cNvPr>
          <p:cNvPicPr>
            <a:picLocks noChangeAspect="1"/>
          </p:cNvPicPr>
          <p:nvPr/>
        </p:nvPicPr>
        <p:blipFill>
          <a:blip r:embed="rId2"/>
          <a:stretch>
            <a:fillRect/>
          </a:stretch>
        </p:blipFill>
        <p:spPr>
          <a:xfrm>
            <a:off x="1981200" y="1455039"/>
            <a:ext cx="6868160" cy="3947921"/>
          </a:xfrm>
          <a:prstGeom prst="rect">
            <a:avLst/>
          </a:prstGeom>
        </p:spPr>
      </p:pic>
    </p:spTree>
    <p:extLst>
      <p:ext uri="{BB962C8B-B14F-4D97-AF65-F5344CB8AC3E}">
        <p14:creationId xmlns:p14="http://schemas.microsoft.com/office/powerpoint/2010/main" val="323983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147D5-281B-4912-3ABB-C81CDB9A84E8}"/>
              </a:ext>
            </a:extLst>
          </p:cNvPr>
          <p:cNvSpPr>
            <a:spLocks noGrp="1"/>
          </p:cNvSpPr>
          <p:nvPr>
            <p:ph type="title"/>
          </p:nvPr>
        </p:nvSpPr>
        <p:spPr/>
        <p:txBody>
          <a:bodyPr/>
          <a:lstStyle/>
          <a:p>
            <a:r>
              <a:rPr lang="en-CA" dirty="0"/>
              <a:t>Sales per Country</a:t>
            </a:r>
          </a:p>
        </p:txBody>
      </p:sp>
      <p:sp>
        <p:nvSpPr>
          <p:cNvPr id="7" name="TextBox 6">
            <a:extLst>
              <a:ext uri="{FF2B5EF4-FFF2-40B4-BE49-F238E27FC236}">
                <a16:creationId xmlns:a16="http://schemas.microsoft.com/office/drawing/2014/main" id="{88082F96-E74E-7780-4263-F25F291FBB48}"/>
              </a:ext>
            </a:extLst>
          </p:cNvPr>
          <p:cNvSpPr txBox="1"/>
          <p:nvPr/>
        </p:nvSpPr>
        <p:spPr>
          <a:xfrm>
            <a:off x="980173" y="5923994"/>
            <a:ext cx="6355080" cy="369332"/>
          </a:xfrm>
          <a:prstGeom prst="rect">
            <a:avLst/>
          </a:prstGeom>
          <a:noFill/>
        </p:spPr>
        <p:txBody>
          <a:bodyPr wrap="square">
            <a:spAutoFit/>
          </a:bodyPr>
          <a:lstStyle/>
          <a:p>
            <a:pPr marL="285750" indent="-285750">
              <a:buFont typeface="Arial" panose="020B0604020202020204" pitchFamily="34" charset="0"/>
              <a:buChar char="•"/>
            </a:pPr>
            <a:r>
              <a:rPr lang="en-CA" dirty="0"/>
              <a:t>Note that the first three clients are USA, Spain and Australia</a:t>
            </a:r>
          </a:p>
        </p:txBody>
      </p:sp>
      <p:pic>
        <p:nvPicPr>
          <p:cNvPr id="9" name="Picture 8">
            <a:extLst>
              <a:ext uri="{FF2B5EF4-FFF2-40B4-BE49-F238E27FC236}">
                <a16:creationId xmlns:a16="http://schemas.microsoft.com/office/drawing/2014/main" id="{AA8B4548-BA91-A187-9D93-0A78598BF18E}"/>
              </a:ext>
            </a:extLst>
          </p:cNvPr>
          <p:cNvPicPr>
            <a:picLocks noChangeAspect="1"/>
          </p:cNvPicPr>
          <p:nvPr/>
        </p:nvPicPr>
        <p:blipFill>
          <a:blip r:embed="rId2"/>
          <a:stretch>
            <a:fillRect/>
          </a:stretch>
        </p:blipFill>
        <p:spPr>
          <a:xfrm>
            <a:off x="1128027" y="1339023"/>
            <a:ext cx="5775426" cy="4179953"/>
          </a:xfrm>
          <a:prstGeom prst="rect">
            <a:avLst/>
          </a:prstGeom>
        </p:spPr>
      </p:pic>
      <p:pic>
        <p:nvPicPr>
          <p:cNvPr id="11" name="Picture 10">
            <a:extLst>
              <a:ext uri="{FF2B5EF4-FFF2-40B4-BE49-F238E27FC236}">
                <a16:creationId xmlns:a16="http://schemas.microsoft.com/office/drawing/2014/main" id="{1FF6A6E7-8E0A-0011-346F-2EE6E108DF6F}"/>
              </a:ext>
            </a:extLst>
          </p:cNvPr>
          <p:cNvPicPr>
            <a:picLocks noChangeAspect="1"/>
          </p:cNvPicPr>
          <p:nvPr/>
        </p:nvPicPr>
        <p:blipFill>
          <a:blip r:embed="rId3"/>
          <a:stretch>
            <a:fillRect/>
          </a:stretch>
        </p:blipFill>
        <p:spPr>
          <a:xfrm>
            <a:off x="7767052" y="900087"/>
            <a:ext cx="3036031" cy="5038790"/>
          </a:xfrm>
          <a:prstGeom prst="rect">
            <a:avLst/>
          </a:prstGeom>
        </p:spPr>
      </p:pic>
    </p:spTree>
    <p:extLst>
      <p:ext uri="{BB962C8B-B14F-4D97-AF65-F5344CB8AC3E}">
        <p14:creationId xmlns:p14="http://schemas.microsoft.com/office/powerpoint/2010/main" val="681421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Graph">
            <a:extLst>
              <a:ext uri="{FF2B5EF4-FFF2-40B4-BE49-F238E27FC236}">
                <a16:creationId xmlns:a16="http://schemas.microsoft.com/office/drawing/2014/main" id="{F65F885D-75CD-91C8-EABF-ABD4CD647EED}"/>
              </a:ext>
            </a:extLst>
          </p:cNvPr>
          <p:cNvPicPr>
            <a:picLocks noChangeAspect="1"/>
          </p:cNvPicPr>
          <p:nvPr/>
        </p:nvPicPr>
        <p:blipFill rotWithShape="1">
          <a:blip r:embed="rId2">
            <a:alphaModFix amt="40000"/>
          </a:blip>
          <a:srcRect t="3981" b="6019"/>
          <a:stretch/>
        </p:blipFill>
        <p:spPr>
          <a:xfrm>
            <a:off x="20" y="10"/>
            <a:ext cx="12191979" cy="6857990"/>
          </a:xfrm>
          <a:prstGeom prst="rect">
            <a:avLst/>
          </a:prstGeom>
        </p:spPr>
      </p:pic>
      <p:sp>
        <p:nvSpPr>
          <p:cNvPr id="2" name="Title 1">
            <a:extLst>
              <a:ext uri="{FF2B5EF4-FFF2-40B4-BE49-F238E27FC236}">
                <a16:creationId xmlns:a16="http://schemas.microsoft.com/office/drawing/2014/main" id="{9E82121D-F032-9E39-79AE-35F83AD2ACB2}"/>
              </a:ext>
            </a:extLst>
          </p:cNvPr>
          <p:cNvSpPr>
            <a:spLocks noGrp="1"/>
          </p:cNvSpPr>
          <p:nvPr>
            <p:ph type="title"/>
          </p:nvPr>
        </p:nvSpPr>
        <p:spPr>
          <a:xfrm>
            <a:off x="841249" y="941832"/>
            <a:ext cx="10506456" cy="2057400"/>
          </a:xfrm>
        </p:spPr>
        <p:txBody>
          <a:bodyPr anchor="b">
            <a:normAutofit/>
          </a:bodyPr>
          <a:lstStyle/>
          <a:p>
            <a:r>
              <a:rPr lang="en-CA" sz="5000"/>
              <a:t>Background 	</a:t>
            </a:r>
          </a:p>
        </p:txBody>
      </p:sp>
      <p:sp>
        <p:nvSpPr>
          <p:cNvPr id="11" name="Rectangle 1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3D25A98-CFF7-084E-6713-BBFFB99E6B16}"/>
              </a:ext>
            </a:extLst>
          </p:cNvPr>
          <p:cNvSpPr>
            <a:spLocks noGrp="1"/>
          </p:cNvSpPr>
          <p:nvPr>
            <p:ph idx="1"/>
          </p:nvPr>
        </p:nvSpPr>
        <p:spPr>
          <a:xfrm>
            <a:off x="841248" y="3502152"/>
            <a:ext cx="10506456" cy="2670048"/>
          </a:xfrm>
        </p:spPr>
        <p:txBody>
          <a:bodyPr>
            <a:normAutofit/>
          </a:bodyPr>
          <a:lstStyle/>
          <a:p>
            <a:r>
              <a:rPr lang="en-CA" sz="2000" dirty="0"/>
              <a:t>The purpose of this presentation is to show some visuals of information obtained from the data base and analyze trends from the data using Power BI.</a:t>
            </a:r>
          </a:p>
          <a:p>
            <a:r>
              <a:rPr lang="en-CA" sz="2000" dirty="0"/>
              <a:t>The dataset was obtained from Kaggle. </a:t>
            </a:r>
          </a:p>
          <a:p>
            <a:r>
              <a:rPr lang="en-CA" sz="2000" dirty="0"/>
              <a:t>The data consisted in around 3000 samples.</a:t>
            </a:r>
          </a:p>
          <a:p>
            <a:r>
              <a:rPr lang="en-CA" sz="2000" dirty="0"/>
              <a:t>The data set was presented in .csv format (Excel)</a:t>
            </a:r>
          </a:p>
          <a:p>
            <a:r>
              <a:rPr lang="en-CA" sz="2000" dirty="0"/>
              <a:t>Data comes from a retail company which sells and ships orders of different types of vehicles.</a:t>
            </a:r>
          </a:p>
          <a:p>
            <a:endParaRPr lang="en-CA" sz="2000" dirty="0"/>
          </a:p>
          <a:p>
            <a:endParaRPr lang="en-CA" sz="2000" dirty="0"/>
          </a:p>
          <a:p>
            <a:endParaRPr lang="en-CA" sz="2000" dirty="0"/>
          </a:p>
        </p:txBody>
      </p:sp>
    </p:spTree>
    <p:extLst>
      <p:ext uri="{BB962C8B-B14F-4D97-AF65-F5344CB8AC3E}">
        <p14:creationId xmlns:p14="http://schemas.microsoft.com/office/powerpoint/2010/main" val="310859233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C6864-E846-7AB2-7EC0-A75200E04749}"/>
              </a:ext>
            </a:extLst>
          </p:cNvPr>
          <p:cNvSpPr>
            <a:spLocks noGrp="1"/>
          </p:cNvSpPr>
          <p:nvPr>
            <p:ph type="title"/>
          </p:nvPr>
        </p:nvSpPr>
        <p:spPr/>
        <p:txBody>
          <a:bodyPr/>
          <a:lstStyle/>
          <a:p>
            <a:r>
              <a:rPr lang="en-CA" dirty="0"/>
              <a:t>Strategies</a:t>
            </a:r>
          </a:p>
        </p:txBody>
      </p:sp>
      <p:graphicFrame>
        <p:nvGraphicFramePr>
          <p:cNvPr id="28" name="Content Placeholder 2">
            <a:extLst>
              <a:ext uri="{FF2B5EF4-FFF2-40B4-BE49-F238E27FC236}">
                <a16:creationId xmlns:a16="http://schemas.microsoft.com/office/drawing/2014/main" id="{C5B556CD-023E-1B0A-A88D-25CCE209A72B}"/>
              </a:ext>
            </a:extLst>
          </p:cNvPr>
          <p:cNvGraphicFramePr>
            <a:graphicFrameLocks noGrp="1"/>
          </p:cNvGraphicFramePr>
          <p:nvPr>
            <p:ph idx="1"/>
            <p:extLst>
              <p:ext uri="{D42A27DB-BD31-4B8C-83A1-F6EECF244321}">
                <p14:modId xmlns:p14="http://schemas.microsoft.com/office/powerpoint/2010/main" val="258496828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90424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4209EE6-922E-445F-BDA3-269C6608BF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53" y="4716089"/>
            <a:ext cx="11097349" cy="1573149"/>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9FD0B37-C12F-426A-7CA2-7FD382A2BFE0}"/>
              </a:ext>
            </a:extLst>
          </p:cNvPr>
          <p:cNvSpPr>
            <a:spLocks noGrp="1"/>
          </p:cNvSpPr>
          <p:nvPr>
            <p:ph type="title"/>
          </p:nvPr>
        </p:nvSpPr>
        <p:spPr>
          <a:xfrm>
            <a:off x="901690" y="4816862"/>
            <a:ext cx="6430414" cy="1371600"/>
          </a:xfrm>
        </p:spPr>
        <p:txBody>
          <a:bodyPr vert="horz" lIns="91440" tIns="45720" rIns="91440" bIns="45720" rtlCol="0" anchor="ctr">
            <a:normAutofit/>
          </a:bodyPr>
          <a:lstStyle/>
          <a:p>
            <a:r>
              <a:rPr lang="en-US" sz="4000" kern="1200">
                <a:solidFill>
                  <a:schemeClr val="tx1"/>
                </a:solidFill>
                <a:latin typeface="+mj-lt"/>
                <a:ea typeface="+mj-ea"/>
                <a:cs typeface="+mj-cs"/>
              </a:rPr>
              <a:t>Dataset </a:t>
            </a:r>
          </a:p>
        </p:txBody>
      </p:sp>
      <p:pic>
        <p:nvPicPr>
          <p:cNvPr id="5" name="Content Placeholder 4">
            <a:extLst>
              <a:ext uri="{FF2B5EF4-FFF2-40B4-BE49-F238E27FC236}">
                <a16:creationId xmlns:a16="http://schemas.microsoft.com/office/drawing/2014/main" id="{DD46B812-9C5D-5887-91D0-430A572383C5}"/>
              </a:ext>
            </a:extLst>
          </p:cNvPr>
          <p:cNvPicPr>
            <a:picLocks noGrp="1" noChangeAspect="1"/>
          </p:cNvPicPr>
          <p:nvPr>
            <p:ph idx="1"/>
          </p:nvPr>
        </p:nvPicPr>
        <p:blipFill>
          <a:blip r:embed="rId2"/>
          <a:stretch>
            <a:fillRect/>
          </a:stretch>
        </p:blipFill>
        <p:spPr>
          <a:xfrm>
            <a:off x="547325" y="753756"/>
            <a:ext cx="11097350" cy="3301461"/>
          </a:xfrm>
          <a:prstGeom prst="rect">
            <a:avLst/>
          </a:prstGeom>
        </p:spPr>
      </p:pic>
      <p:sp>
        <p:nvSpPr>
          <p:cNvPr id="14" name="Rectangle 13">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784" y="5175711"/>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126032" y="5478551"/>
            <a:ext cx="1021458"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extLst>
      <p:ext uri="{BB962C8B-B14F-4D97-AF65-F5344CB8AC3E}">
        <p14:creationId xmlns:p14="http://schemas.microsoft.com/office/powerpoint/2010/main" val="159471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7A4D1-56EB-C7B2-927C-803DC7DA5578}"/>
              </a:ext>
            </a:extLst>
          </p:cNvPr>
          <p:cNvSpPr>
            <a:spLocks noGrp="1"/>
          </p:cNvSpPr>
          <p:nvPr>
            <p:ph type="title"/>
          </p:nvPr>
        </p:nvSpPr>
        <p:spPr/>
        <p:txBody>
          <a:bodyPr/>
          <a:lstStyle/>
          <a:p>
            <a:r>
              <a:rPr lang="en-CA" dirty="0"/>
              <a:t>Interactive Dashboard</a:t>
            </a:r>
          </a:p>
        </p:txBody>
      </p:sp>
      <p:pic>
        <p:nvPicPr>
          <p:cNvPr id="5" name="Content Placeholder 4">
            <a:extLst>
              <a:ext uri="{FF2B5EF4-FFF2-40B4-BE49-F238E27FC236}">
                <a16:creationId xmlns:a16="http://schemas.microsoft.com/office/drawing/2014/main" id="{F016F489-B1F4-EBD8-47D5-40D98F68147A}"/>
              </a:ext>
            </a:extLst>
          </p:cNvPr>
          <p:cNvPicPr>
            <a:picLocks noGrp="1" noChangeAspect="1"/>
          </p:cNvPicPr>
          <p:nvPr>
            <p:ph idx="1"/>
          </p:nvPr>
        </p:nvPicPr>
        <p:blipFill>
          <a:blip r:embed="rId2"/>
          <a:stretch>
            <a:fillRect/>
          </a:stretch>
        </p:blipFill>
        <p:spPr>
          <a:xfrm>
            <a:off x="1663700" y="1493520"/>
            <a:ext cx="8864599" cy="4999355"/>
          </a:xfrm>
        </p:spPr>
      </p:pic>
    </p:spTree>
    <p:extLst>
      <p:ext uri="{BB962C8B-B14F-4D97-AF65-F5344CB8AC3E}">
        <p14:creationId xmlns:p14="http://schemas.microsoft.com/office/powerpoint/2010/main" val="1151260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E1BC7-A328-FDA1-7202-4A4B52B476C2}"/>
              </a:ext>
            </a:extLst>
          </p:cNvPr>
          <p:cNvSpPr>
            <a:spLocks noGrp="1"/>
          </p:cNvSpPr>
          <p:nvPr>
            <p:ph type="title"/>
          </p:nvPr>
        </p:nvSpPr>
        <p:spPr/>
        <p:txBody>
          <a:bodyPr/>
          <a:lstStyle/>
          <a:p>
            <a:pPr algn="ctr"/>
            <a:r>
              <a:rPr lang="en-CA"/>
              <a:t>Sales per product</a:t>
            </a:r>
            <a:endParaRPr lang="en-CA" dirty="0"/>
          </a:p>
        </p:txBody>
      </p:sp>
      <p:pic>
        <p:nvPicPr>
          <p:cNvPr id="13" name="Picture 12">
            <a:extLst>
              <a:ext uri="{FF2B5EF4-FFF2-40B4-BE49-F238E27FC236}">
                <a16:creationId xmlns:a16="http://schemas.microsoft.com/office/drawing/2014/main" id="{2A088390-18A7-0603-FC8A-61B4166FE8ED}"/>
              </a:ext>
            </a:extLst>
          </p:cNvPr>
          <p:cNvPicPr>
            <a:picLocks noChangeAspect="1"/>
          </p:cNvPicPr>
          <p:nvPr/>
        </p:nvPicPr>
        <p:blipFill>
          <a:blip r:embed="rId2"/>
          <a:stretch>
            <a:fillRect/>
          </a:stretch>
        </p:blipFill>
        <p:spPr>
          <a:xfrm>
            <a:off x="1247726" y="1690688"/>
            <a:ext cx="5977987" cy="4549349"/>
          </a:xfrm>
          <a:prstGeom prst="rect">
            <a:avLst/>
          </a:prstGeom>
        </p:spPr>
      </p:pic>
      <p:sp>
        <p:nvSpPr>
          <p:cNvPr id="15" name="TextBox 14">
            <a:extLst>
              <a:ext uri="{FF2B5EF4-FFF2-40B4-BE49-F238E27FC236}">
                <a16:creationId xmlns:a16="http://schemas.microsoft.com/office/drawing/2014/main" id="{F8D68CA5-1115-3953-1E86-AE79727DEF40}"/>
              </a:ext>
            </a:extLst>
          </p:cNvPr>
          <p:cNvSpPr txBox="1"/>
          <p:nvPr/>
        </p:nvSpPr>
        <p:spPr>
          <a:xfrm>
            <a:off x="7826716" y="3057421"/>
            <a:ext cx="3765844" cy="1384995"/>
          </a:xfrm>
          <a:prstGeom prst="rect">
            <a:avLst/>
          </a:prstGeom>
          <a:noFill/>
        </p:spPr>
        <p:txBody>
          <a:bodyPr wrap="square">
            <a:spAutoFit/>
          </a:bodyPr>
          <a:lstStyle/>
          <a:p>
            <a:r>
              <a:rPr lang="en-CA" sz="2800"/>
              <a:t>Popular products are:</a:t>
            </a:r>
          </a:p>
          <a:p>
            <a:pPr marL="285750" indent="-285750">
              <a:buFont typeface="Arial" panose="020B0604020202020204" pitchFamily="34" charset="0"/>
              <a:buChar char="•"/>
            </a:pPr>
            <a:r>
              <a:rPr lang="en-CA" sz="2800"/>
              <a:t>Classic cars</a:t>
            </a:r>
          </a:p>
          <a:p>
            <a:pPr marL="285750" indent="-285750">
              <a:buFont typeface="Arial" panose="020B0604020202020204" pitchFamily="34" charset="0"/>
              <a:buChar char="•"/>
            </a:pPr>
            <a:r>
              <a:rPr lang="en-CA" sz="2800"/>
              <a:t>Vintage cars</a:t>
            </a:r>
            <a:endParaRPr lang="en-CA" sz="2800" dirty="0"/>
          </a:p>
        </p:txBody>
      </p:sp>
    </p:spTree>
    <p:extLst>
      <p:ext uri="{BB962C8B-B14F-4D97-AF65-F5344CB8AC3E}">
        <p14:creationId xmlns:p14="http://schemas.microsoft.com/office/powerpoint/2010/main" val="2363793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2A7D1-93E9-A6AE-6BC8-05E0A0BEC6D6}"/>
              </a:ext>
            </a:extLst>
          </p:cNvPr>
          <p:cNvSpPr>
            <a:spLocks noGrp="1"/>
          </p:cNvSpPr>
          <p:nvPr>
            <p:ph type="title"/>
          </p:nvPr>
        </p:nvSpPr>
        <p:spPr>
          <a:xfrm>
            <a:off x="1256595" y="385445"/>
            <a:ext cx="10515600" cy="965835"/>
          </a:xfrm>
        </p:spPr>
        <p:txBody>
          <a:bodyPr/>
          <a:lstStyle/>
          <a:p>
            <a:r>
              <a:rPr lang="en-CA" dirty="0"/>
              <a:t>Sales per product per month </a:t>
            </a:r>
          </a:p>
        </p:txBody>
      </p:sp>
      <p:pic>
        <p:nvPicPr>
          <p:cNvPr id="5" name="Picture 4">
            <a:extLst>
              <a:ext uri="{FF2B5EF4-FFF2-40B4-BE49-F238E27FC236}">
                <a16:creationId xmlns:a16="http://schemas.microsoft.com/office/drawing/2014/main" id="{F949AB13-BC6C-B742-8F9E-25F3C3CFA55F}"/>
              </a:ext>
            </a:extLst>
          </p:cNvPr>
          <p:cNvPicPr>
            <a:picLocks noChangeAspect="1"/>
          </p:cNvPicPr>
          <p:nvPr/>
        </p:nvPicPr>
        <p:blipFill>
          <a:blip r:embed="rId2"/>
          <a:stretch>
            <a:fillRect/>
          </a:stretch>
        </p:blipFill>
        <p:spPr>
          <a:xfrm>
            <a:off x="1256595" y="1439256"/>
            <a:ext cx="9678809" cy="5124076"/>
          </a:xfrm>
          <a:prstGeom prst="rect">
            <a:avLst/>
          </a:prstGeom>
        </p:spPr>
      </p:pic>
    </p:spTree>
    <p:extLst>
      <p:ext uri="{BB962C8B-B14F-4D97-AF65-F5344CB8AC3E}">
        <p14:creationId xmlns:p14="http://schemas.microsoft.com/office/powerpoint/2010/main" val="4161261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4C3A9-EC74-A368-8901-B5B8E0A531B0}"/>
              </a:ext>
            </a:extLst>
          </p:cNvPr>
          <p:cNvSpPr>
            <a:spLocks noGrp="1"/>
          </p:cNvSpPr>
          <p:nvPr>
            <p:ph type="title"/>
          </p:nvPr>
        </p:nvSpPr>
        <p:spPr/>
        <p:txBody>
          <a:bodyPr/>
          <a:lstStyle/>
          <a:p>
            <a:r>
              <a:rPr lang="en-CA" dirty="0"/>
              <a:t>Sales in 2003, 2004 and first 2 quarters of 2005</a:t>
            </a:r>
          </a:p>
        </p:txBody>
      </p:sp>
      <p:pic>
        <p:nvPicPr>
          <p:cNvPr id="5" name="Picture 4">
            <a:extLst>
              <a:ext uri="{FF2B5EF4-FFF2-40B4-BE49-F238E27FC236}">
                <a16:creationId xmlns:a16="http://schemas.microsoft.com/office/drawing/2014/main" id="{645ADF94-49CC-F026-1AAA-B96D0EC4C308}"/>
              </a:ext>
            </a:extLst>
          </p:cNvPr>
          <p:cNvPicPr>
            <a:picLocks noChangeAspect="1"/>
          </p:cNvPicPr>
          <p:nvPr/>
        </p:nvPicPr>
        <p:blipFill>
          <a:blip r:embed="rId2"/>
          <a:stretch>
            <a:fillRect/>
          </a:stretch>
        </p:blipFill>
        <p:spPr>
          <a:xfrm>
            <a:off x="1011430" y="1665288"/>
            <a:ext cx="9722099" cy="4323586"/>
          </a:xfrm>
          <a:prstGeom prst="rect">
            <a:avLst/>
          </a:prstGeom>
        </p:spPr>
      </p:pic>
      <p:sp>
        <p:nvSpPr>
          <p:cNvPr id="9" name="TextBox 8">
            <a:extLst>
              <a:ext uri="{FF2B5EF4-FFF2-40B4-BE49-F238E27FC236}">
                <a16:creationId xmlns:a16="http://schemas.microsoft.com/office/drawing/2014/main" id="{BC11C588-7C05-0FFE-3D26-EB1EFD915459}"/>
              </a:ext>
            </a:extLst>
          </p:cNvPr>
          <p:cNvSpPr txBox="1"/>
          <p:nvPr/>
        </p:nvSpPr>
        <p:spPr>
          <a:xfrm>
            <a:off x="1229360" y="5988874"/>
            <a:ext cx="6096000" cy="369332"/>
          </a:xfrm>
          <a:prstGeom prst="rect">
            <a:avLst/>
          </a:prstGeom>
          <a:noFill/>
        </p:spPr>
        <p:txBody>
          <a:bodyPr wrap="square">
            <a:spAutoFit/>
          </a:bodyPr>
          <a:lstStyle/>
          <a:p>
            <a:pPr marL="285750" indent="-285750">
              <a:buFont typeface="Arial" panose="020B0604020202020204" pitchFamily="34" charset="0"/>
              <a:buChar char="•"/>
            </a:pPr>
            <a:r>
              <a:rPr lang="en-CA" dirty="0"/>
              <a:t>Note the increase of sales on the 4</a:t>
            </a:r>
            <a:r>
              <a:rPr lang="en-CA" baseline="30000" dirty="0"/>
              <a:t>th</a:t>
            </a:r>
            <a:r>
              <a:rPr lang="en-CA" dirty="0"/>
              <a:t> quarter on each year </a:t>
            </a:r>
          </a:p>
        </p:txBody>
      </p:sp>
    </p:spTree>
    <p:extLst>
      <p:ext uri="{BB962C8B-B14F-4D97-AF65-F5344CB8AC3E}">
        <p14:creationId xmlns:p14="http://schemas.microsoft.com/office/powerpoint/2010/main" val="843687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4" name="Picture 3" descr="Closeup of yellow classic vintage car">
            <a:extLst>
              <a:ext uri="{FF2B5EF4-FFF2-40B4-BE49-F238E27FC236}">
                <a16:creationId xmlns:a16="http://schemas.microsoft.com/office/drawing/2014/main" id="{33379149-7910-0138-27DF-EEDEBDB8595F}"/>
              </a:ext>
            </a:extLst>
          </p:cNvPr>
          <p:cNvPicPr>
            <a:picLocks noChangeAspect="1"/>
          </p:cNvPicPr>
          <p:nvPr/>
        </p:nvPicPr>
        <p:blipFill rotWithShape="1">
          <a:blip r:embed="rId2">
            <a:alphaModFix amt="60000"/>
          </a:blip>
          <a:srcRect t="15730"/>
          <a:stretch/>
        </p:blipFill>
        <p:spPr>
          <a:xfrm>
            <a:off x="-1" y="10"/>
            <a:ext cx="12192001" cy="6857990"/>
          </a:xfrm>
          <a:prstGeom prst="rect">
            <a:avLst/>
          </a:prstGeom>
        </p:spPr>
      </p:pic>
      <p:sp>
        <p:nvSpPr>
          <p:cNvPr id="2" name="Title 1">
            <a:extLst>
              <a:ext uri="{FF2B5EF4-FFF2-40B4-BE49-F238E27FC236}">
                <a16:creationId xmlns:a16="http://schemas.microsoft.com/office/drawing/2014/main" id="{7A2147D5-281B-4912-3ABB-C81CDB9A84E8}"/>
              </a:ext>
            </a:extLst>
          </p:cNvPr>
          <p:cNvSpPr>
            <a:spLocks noGrp="1"/>
          </p:cNvSpPr>
          <p:nvPr>
            <p:ph type="title"/>
          </p:nvPr>
        </p:nvSpPr>
        <p:spPr>
          <a:xfrm>
            <a:off x="1198181" y="1122363"/>
            <a:ext cx="9795637" cy="2220775"/>
          </a:xfrm>
        </p:spPr>
        <p:txBody>
          <a:bodyPr vert="horz" lIns="91440" tIns="45720" rIns="91440" bIns="45720" rtlCol="0" anchor="b">
            <a:normAutofit/>
          </a:bodyPr>
          <a:lstStyle/>
          <a:p>
            <a:pPr algn="ctr"/>
            <a:r>
              <a:rPr lang="en-US" sz="5200">
                <a:solidFill>
                  <a:srgbClr val="FFFFFF"/>
                </a:solidFill>
              </a:rPr>
              <a:t>Classic Cars</a:t>
            </a:r>
          </a:p>
        </p:txBody>
      </p:sp>
    </p:spTree>
    <p:extLst>
      <p:ext uri="{BB962C8B-B14F-4D97-AF65-F5344CB8AC3E}">
        <p14:creationId xmlns:p14="http://schemas.microsoft.com/office/powerpoint/2010/main" val="963605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505</TotalTime>
  <Words>399</Words>
  <Application>Microsoft Office PowerPoint</Application>
  <PresentationFormat>Widescreen</PresentationFormat>
  <Paragraphs>34</Paragraphs>
  <Slides>14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Data Analysis Report   </vt:lpstr>
      <vt:lpstr>Background  </vt:lpstr>
      <vt:lpstr>Strategies</vt:lpstr>
      <vt:lpstr>Dataset </vt:lpstr>
      <vt:lpstr>Interactive Dashboard</vt:lpstr>
      <vt:lpstr>Sales per product</vt:lpstr>
      <vt:lpstr>Sales per product per month </vt:lpstr>
      <vt:lpstr>Sales in 2003, 2004 and first 2 quarters of 2005</vt:lpstr>
      <vt:lpstr>Classic Cars</vt:lpstr>
      <vt:lpstr>Sales on classic cars </vt:lpstr>
      <vt:lpstr>Sales per Country</vt:lpstr>
      <vt:lpstr>Vintage Cars</vt:lpstr>
      <vt:lpstr>Sales on vintage cars </vt:lpstr>
      <vt:lpstr>Sales per Country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List of Projects</dc:title>
  <dc:creator>Cesar Vargas Santini</dc:creator>
  <cp:lastModifiedBy>Cesar Vargas Santini</cp:lastModifiedBy>
  <cp:revision>5</cp:revision>
  <dcterms:created xsi:type="dcterms:W3CDTF">2023-06-25T22:23:03Z</dcterms:created>
  <dcterms:modified xsi:type="dcterms:W3CDTF">2023-06-26T13:30:37Z</dcterms:modified>
</cp:coreProperties>
</file>

<file path=docProps/thumbnail.jpeg>
</file>